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61" r:id="rId4"/>
    <p:sldId id="262" r:id="rId5"/>
    <p:sldId id="264" r:id="rId6"/>
    <p:sldId id="265" r:id="rId7"/>
    <p:sldId id="266" r:id="rId8"/>
    <p:sldId id="267" r:id="rId9"/>
    <p:sldId id="268" r:id="rId10"/>
    <p:sldId id="269" r:id="rId11"/>
    <p:sldId id="270" r:id="rId12"/>
    <p:sldId id="276" r:id="rId13"/>
    <p:sldId id="277" r:id="rId14"/>
    <p:sldId id="279" r:id="rId15"/>
    <p:sldId id="278" r:id="rId16"/>
    <p:sldId id="271" r:id="rId17"/>
    <p:sldId id="272" r:id="rId18"/>
    <p:sldId id="273" r:id="rId19"/>
    <p:sldId id="274" r:id="rId20"/>
    <p:sldId id="281" r:id="rId21"/>
    <p:sldId id="280" r:id="rId22"/>
    <p:sldId id="275" r:id="rId23"/>
    <p:sldId id="282"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909655F7-DE07-42DA-8FC4-BB036A8C9AC7}" type="datetimeFigureOut">
              <a:rPr lang="nl-NL" smtClean="0"/>
              <a:t>26-9-2017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319403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09655F7-DE07-42DA-8FC4-BB036A8C9AC7}" type="datetimeFigureOut">
              <a:rPr lang="nl-NL" smtClean="0"/>
              <a:t>26-9-2017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372305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09655F7-DE07-42DA-8FC4-BB036A8C9AC7}" type="datetimeFigureOut">
              <a:rPr lang="nl-NL" smtClean="0"/>
              <a:t>26-9-2017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238320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09655F7-DE07-42DA-8FC4-BB036A8C9AC7}" type="datetimeFigureOut">
              <a:rPr lang="nl-NL" smtClean="0"/>
              <a:t>26-9-2017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1666924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909655F7-DE07-42DA-8FC4-BB036A8C9AC7}" type="datetimeFigureOut">
              <a:rPr lang="nl-NL" smtClean="0"/>
              <a:t>26-9-2017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257942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09655F7-DE07-42DA-8FC4-BB036A8C9AC7}" type="datetimeFigureOut">
              <a:rPr lang="nl-NL" smtClean="0"/>
              <a:t>26-9-2017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391932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09655F7-DE07-42DA-8FC4-BB036A8C9AC7}" type="datetimeFigureOut">
              <a:rPr lang="nl-NL" smtClean="0"/>
              <a:t>26-9-2017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105503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909655F7-DE07-42DA-8FC4-BB036A8C9AC7}" type="datetimeFigureOut">
              <a:rPr lang="nl-NL" smtClean="0"/>
              <a:t>26-9-2017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44904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09655F7-DE07-42DA-8FC4-BB036A8C9AC7}" type="datetimeFigureOut">
              <a:rPr lang="nl-NL" smtClean="0"/>
              <a:t>26-9-2017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379551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09655F7-DE07-42DA-8FC4-BB036A8C9AC7}" type="datetimeFigureOut">
              <a:rPr lang="nl-NL" smtClean="0"/>
              <a:t>26-9-2017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426853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09655F7-DE07-42DA-8FC4-BB036A8C9AC7}" type="datetimeFigureOut">
              <a:rPr lang="nl-NL" smtClean="0"/>
              <a:t>26-9-2017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196DCD5-F456-459F-8880-9AC628C79702}" type="slidenum">
              <a:rPr lang="nl-NL" smtClean="0"/>
              <a:t>‹nr.›</a:t>
            </a:fld>
            <a:endParaRPr lang="nl-NL"/>
          </a:p>
        </p:txBody>
      </p:sp>
    </p:spTree>
    <p:extLst>
      <p:ext uri="{BB962C8B-B14F-4D97-AF65-F5344CB8AC3E}">
        <p14:creationId xmlns:p14="http://schemas.microsoft.com/office/powerpoint/2010/main" val="420342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655F7-DE07-42DA-8FC4-BB036A8C9AC7}" type="datetimeFigureOut">
              <a:rPr lang="nl-NL" smtClean="0"/>
              <a:t>26-9-2017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6DCD5-F456-459F-8880-9AC628C79702}" type="slidenum">
              <a:rPr lang="nl-NL" smtClean="0"/>
              <a:t>‹nr.›</a:t>
            </a:fld>
            <a:endParaRPr lang="nl-NL"/>
          </a:p>
        </p:txBody>
      </p:sp>
    </p:spTree>
    <p:extLst>
      <p:ext uri="{BB962C8B-B14F-4D97-AF65-F5344CB8AC3E}">
        <p14:creationId xmlns:p14="http://schemas.microsoft.com/office/powerpoint/2010/main" val="3765704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ntentplatform.ontwikkelcentrum.nl/CMS/CDS/Ontwikkelcentrum/Published%20content/Kenniskiem/93518%20Huisvesting%20van%20gezelschapsdieren/93518/93018/kenniskiem/93018-k-2.htmll"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3jIW5wW2WC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7Qinxbhqhg" TargetMode="External"/><Relationship Id="rId2" Type="http://schemas.openxmlformats.org/officeDocument/2006/relationships/hyperlink" Target="https://www.youtube.com/watch?v=1ka2d0evLJ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smtClean="0">
                <a:solidFill>
                  <a:schemeClr val="tx2"/>
                </a:solidFill>
              </a:rPr>
              <a:t>Huisvesting en Hygiëne</a:t>
            </a:r>
            <a:endParaRPr lang="nl-NL" b="1" dirty="0">
              <a:solidFill>
                <a:schemeClr val="tx2"/>
              </a:solidFill>
            </a:endParaRPr>
          </a:p>
        </p:txBody>
      </p:sp>
      <p:sp>
        <p:nvSpPr>
          <p:cNvPr id="6" name="Ondertitel 5"/>
          <p:cNvSpPr>
            <a:spLocks noGrp="1"/>
          </p:cNvSpPr>
          <p:nvPr>
            <p:ph type="subTitle" idx="1"/>
          </p:nvPr>
        </p:nvSpPr>
        <p:spPr/>
        <p:txBody>
          <a:bodyPr/>
          <a:lstStyle/>
          <a:p>
            <a:r>
              <a:rPr lang="nl-NL" dirty="0" smtClean="0"/>
              <a:t>Les 3</a:t>
            </a:r>
          </a:p>
          <a:p>
            <a:r>
              <a:rPr lang="nl-NL" dirty="0" smtClean="0"/>
              <a:t>Blok 1</a:t>
            </a:r>
            <a:endParaRPr lang="nl-NL" dirty="0"/>
          </a:p>
        </p:txBody>
      </p:sp>
      <p:pic>
        <p:nvPicPr>
          <p:cNvPr id="4" name="Picture 2" descr="Afbeeldingsresultaat voor huisvesting d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92" y="3602038"/>
            <a:ext cx="4090500" cy="3088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fbeeldingsresultaat voor hygiene schoonmaakmidde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924" y="0"/>
            <a:ext cx="2313076" cy="292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01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Gevoel</a:t>
            </a:r>
            <a:endParaRPr lang="nl-NL" b="1" dirty="0">
              <a:solidFill>
                <a:schemeClr val="tx2"/>
              </a:solidFill>
            </a:endParaRPr>
          </a:p>
        </p:txBody>
      </p:sp>
      <p:sp>
        <p:nvSpPr>
          <p:cNvPr id="3" name="Tijdelijke aanduiding voor inhoud 2"/>
          <p:cNvSpPr>
            <a:spLocks noGrp="1"/>
          </p:cNvSpPr>
          <p:nvPr>
            <p:ph idx="1"/>
          </p:nvPr>
        </p:nvSpPr>
        <p:spPr/>
        <p:txBody>
          <a:bodyPr>
            <a:normAutofit lnSpcReduction="10000"/>
          </a:bodyPr>
          <a:lstStyle/>
          <a:p>
            <a:r>
              <a:rPr lang="nl-NL" dirty="0" smtClean="0">
                <a:solidFill>
                  <a:schemeClr val="tx1"/>
                </a:solidFill>
              </a:rPr>
              <a:t>Uiteraard is het van belang dat bijvoorbeeld de vloer waarop een dier wil bewegen, niet te glad moet zijn. </a:t>
            </a:r>
          </a:p>
          <a:p>
            <a:endParaRPr lang="nl-NL" dirty="0">
              <a:solidFill>
                <a:schemeClr val="tx1"/>
              </a:solidFill>
            </a:endParaRPr>
          </a:p>
          <a:p>
            <a:r>
              <a:rPr lang="nl-NL" dirty="0" smtClean="0">
                <a:solidFill>
                  <a:schemeClr val="tx1"/>
                </a:solidFill>
              </a:rPr>
              <a:t>Bij de inrichting van een verblijf let je daarom altijd op of de vloer een </a:t>
            </a:r>
            <a:r>
              <a:rPr lang="nl-NL" u="sng" dirty="0" smtClean="0">
                <a:solidFill>
                  <a:schemeClr val="tx1"/>
                </a:solidFill>
              </a:rPr>
              <a:t>ruw</a:t>
            </a:r>
            <a:r>
              <a:rPr lang="nl-NL" dirty="0" smtClean="0">
                <a:solidFill>
                  <a:schemeClr val="tx1"/>
                </a:solidFill>
              </a:rPr>
              <a:t> oppervlak heeft, maar wel goed schoon te maken is i.v.m. hygiëne. </a:t>
            </a:r>
          </a:p>
          <a:p>
            <a:endParaRPr lang="nl-NL" dirty="0">
              <a:solidFill>
                <a:schemeClr val="tx1"/>
              </a:solidFill>
            </a:endParaRPr>
          </a:p>
          <a:p>
            <a:r>
              <a:rPr lang="nl-NL" dirty="0" smtClean="0">
                <a:solidFill>
                  <a:schemeClr val="tx1"/>
                </a:solidFill>
              </a:rPr>
              <a:t>Konijnen en knaagdieren hebben geen harde voetzooltjes en hebben daarom een andere bodembedekking nodig. Let hierbij ook op dat dit schoon is i.v.m. ontstekingen. </a:t>
            </a:r>
            <a:endParaRPr lang="nl-NL" dirty="0">
              <a:solidFill>
                <a:schemeClr val="tx1"/>
              </a:solidFill>
            </a:endParaRPr>
          </a:p>
        </p:txBody>
      </p:sp>
    </p:spTree>
    <p:extLst>
      <p:ext uri="{BB962C8B-B14F-4D97-AF65-F5344CB8AC3E}">
        <p14:creationId xmlns:p14="http://schemas.microsoft.com/office/powerpoint/2010/main" val="3552046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5 minuten pauze</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solidFill>
                  <a:schemeClr val="tx1"/>
                </a:solidFill>
              </a:rPr>
              <a:t>Jullie krijgen 5 minuten de tijd om even wat te drinken en/of eten, naar het toilet te gaan of een rondje te lopen. </a:t>
            </a:r>
            <a:endParaRPr lang="nl-NL" dirty="0">
              <a:solidFill>
                <a:schemeClr val="tx1"/>
              </a:solidFill>
            </a:endParaRPr>
          </a:p>
        </p:txBody>
      </p:sp>
      <p:pic>
        <p:nvPicPr>
          <p:cNvPr id="4" name="Afbeelding 3"/>
          <p:cNvPicPr>
            <a:picLocks noChangeAspect="1"/>
          </p:cNvPicPr>
          <p:nvPr/>
        </p:nvPicPr>
        <p:blipFill>
          <a:blip r:embed="rId2"/>
          <a:stretch>
            <a:fillRect/>
          </a:stretch>
        </p:blipFill>
        <p:spPr>
          <a:xfrm>
            <a:off x="5995851" y="2762636"/>
            <a:ext cx="5554436" cy="3791651"/>
          </a:xfrm>
          <a:prstGeom prst="rect">
            <a:avLst/>
          </a:prstGeom>
        </p:spPr>
      </p:pic>
    </p:spTree>
    <p:extLst>
      <p:ext uri="{BB962C8B-B14F-4D97-AF65-F5344CB8AC3E}">
        <p14:creationId xmlns:p14="http://schemas.microsoft.com/office/powerpoint/2010/main" val="198665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Huisvesting van de hond – Pension/Asiel</a:t>
            </a:r>
            <a:endParaRPr lang="nl-NL" b="1" dirty="0">
              <a:solidFill>
                <a:schemeClr val="tx2"/>
              </a:solidFill>
            </a:endParaRPr>
          </a:p>
        </p:txBody>
      </p:sp>
      <p:pic>
        <p:nvPicPr>
          <p:cNvPr id="2050" name="Picture 2" descr="Afbeeldingsresultaat voor hondenh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8013" y="10819066"/>
            <a:ext cx="517867" cy="51786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3"/>
          <a:srcRect t="4023"/>
          <a:stretch/>
        </p:blipFill>
        <p:spPr>
          <a:xfrm>
            <a:off x="5524500" y="2017059"/>
            <a:ext cx="6667500" cy="3574442"/>
          </a:xfrm>
          <a:prstGeom prst="rect">
            <a:avLst/>
          </a:prstGeom>
        </p:spPr>
      </p:pic>
      <p:pic>
        <p:nvPicPr>
          <p:cNvPr id="5" name="Afbeelding 4"/>
          <p:cNvPicPr>
            <a:picLocks noChangeAspect="1"/>
          </p:cNvPicPr>
          <p:nvPr/>
        </p:nvPicPr>
        <p:blipFill>
          <a:blip r:embed="rId4"/>
          <a:stretch>
            <a:fillRect/>
          </a:stretch>
        </p:blipFill>
        <p:spPr>
          <a:xfrm>
            <a:off x="0" y="2031881"/>
            <a:ext cx="5524500" cy="3559620"/>
          </a:xfrm>
          <a:prstGeom prst="rect">
            <a:avLst/>
          </a:prstGeom>
        </p:spPr>
      </p:pic>
    </p:spTree>
    <p:extLst>
      <p:ext uri="{BB962C8B-B14F-4D97-AF65-F5344CB8AC3E}">
        <p14:creationId xmlns:p14="http://schemas.microsoft.com/office/powerpoint/2010/main" val="3451118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Huisvesting van de </a:t>
            </a:r>
            <a:r>
              <a:rPr lang="nl-NL" b="1" dirty="0" smtClean="0">
                <a:solidFill>
                  <a:schemeClr val="tx2"/>
                </a:solidFill>
              </a:rPr>
              <a:t>hond als proefdier</a:t>
            </a:r>
            <a:endParaRPr lang="nl-NL" dirty="0"/>
          </a:p>
        </p:txBody>
      </p:sp>
      <p:pic>
        <p:nvPicPr>
          <p:cNvPr id="4" name="Afbeelding 3"/>
          <p:cNvPicPr>
            <a:picLocks noChangeAspect="1"/>
          </p:cNvPicPr>
          <p:nvPr/>
        </p:nvPicPr>
        <p:blipFill>
          <a:blip r:embed="rId2"/>
          <a:stretch>
            <a:fillRect/>
          </a:stretch>
        </p:blipFill>
        <p:spPr>
          <a:xfrm>
            <a:off x="404948" y="1930491"/>
            <a:ext cx="5943601" cy="3714751"/>
          </a:xfrm>
          <a:prstGeom prst="rect">
            <a:avLst/>
          </a:prstGeom>
        </p:spPr>
      </p:pic>
      <p:pic>
        <p:nvPicPr>
          <p:cNvPr id="4098" name="Picture 2" descr="Afbeeldingsresultaat voor laboratory dog hou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549" y="1930491"/>
            <a:ext cx="5572128"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87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dog pillow lux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735" y="112559"/>
            <a:ext cx="3864882" cy="386488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b="1" dirty="0" smtClean="0">
                <a:solidFill>
                  <a:schemeClr val="tx2"/>
                </a:solidFill>
              </a:rPr>
              <a:t>Huisvesting van de hond als huisdier</a:t>
            </a:r>
            <a:endParaRPr lang="nl-NL" b="1" dirty="0">
              <a:solidFill>
                <a:schemeClr val="tx2"/>
              </a:solidFill>
            </a:endParaRPr>
          </a:p>
        </p:txBody>
      </p:sp>
      <p:pic>
        <p:nvPicPr>
          <p:cNvPr id="4" name="Afbeelding 3"/>
          <p:cNvPicPr>
            <a:picLocks noChangeAspect="1"/>
          </p:cNvPicPr>
          <p:nvPr/>
        </p:nvPicPr>
        <p:blipFill>
          <a:blip r:embed="rId3"/>
          <a:stretch>
            <a:fillRect/>
          </a:stretch>
        </p:blipFill>
        <p:spPr>
          <a:xfrm>
            <a:off x="4839470" y="4158067"/>
            <a:ext cx="2513059" cy="2538529"/>
          </a:xfrm>
          <a:prstGeom prst="rect">
            <a:avLst/>
          </a:prstGeom>
        </p:spPr>
      </p:pic>
      <p:pic>
        <p:nvPicPr>
          <p:cNvPr id="5" name="Afbeelding 4"/>
          <p:cNvPicPr>
            <a:picLocks noChangeAspect="1"/>
          </p:cNvPicPr>
          <p:nvPr/>
        </p:nvPicPr>
        <p:blipFill>
          <a:blip r:embed="rId4"/>
          <a:stretch>
            <a:fillRect/>
          </a:stretch>
        </p:blipFill>
        <p:spPr>
          <a:xfrm>
            <a:off x="8413689" y="4230007"/>
            <a:ext cx="3144975" cy="2552443"/>
          </a:xfrm>
          <a:prstGeom prst="rect">
            <a:avLst/>
          </a:prstGeom>
        </p:spPr>
      </p:pic>
      <p:pic>
        <p:nvPicPr>
          <p:cNvPr id="6" name="Afbeelding 5"/>
          <p:cNvPicPr>
            <a:picLocks noChangeAspect="1"/>
          </p:cNvPicPr>
          <p:nvPr/>
        </p:nvPicPr>
        <p:blipFill>
          <a:blip r:embed="rId5"/>
          <a:stretch>
            <a:fillRect/>
          </a:stretch>
        </p:blipFill>
        <p:spPr>
          <a:xfrm>
            <a:off x="4512550" y="1625362"/>
            <a:ext cx="3421594" cy="2275499"/>
          </a:xfrm>
          <a:prstGeom prst="rect">
            <a:avLst/>
          </a:prstGeom>
        </p:spPr>
      </p:pic>
      <p:pic>
        <p:nvPicPr>
          <p:cNvPr id="7" name="Afbeelding 6"/>
          <p:cNvPicPr>
            <a:picLocks noChangeAspect="1"/>
          </p:cNvPicPr>
          <p:nvPr/>
        </p:nvPicPr>
        <p:blipFill>
          <a:blip r:embed="rId6"/>
          <a:stretch>
            <a:fillRect/>
          </a:stretch>
        </p:blipFill>
        <p:spPr>
          <a:xfrm>
            <a:off x="189247" y="1471786"/>
            <a:ext cx="3298536" cy="2462907"/>
          </a:xfrm>
          <a:prstGeom prst="rect">
            <a:avLst/>
          </a:prstGeom>
        </p:spPr>
      </p:pic>
      <p:pic>
        <p:nvPicPr>
          <p:cNvPr id="8" name="Afbeelding 7"/>
          <p:cNvPicPr>
            <a:picLocks noChangeAspect="1"/>
          </p:cNvPicPr>
          <p:nvPr/>
        </p:nvPicPr>
        <p:blipFill>
          <a:blip r:embed="rId7"/>
          <a:stretch>
            <a:fillRect/>
          </a:stretch>
        </p:blipFill>
        <p:spPr>
          <a:xfrm>
            <a:off x="526081" y="4110253"/>
            <a:ext cx="3527886" cy="2634155"/>
          </a:xfrm>
          <a:prstGeom prst="rect">
            <a:avLst/>
          </a:prstGeom>
        </p:spPr>
      </p:pic>
    </p:spTree>
    <p:extLst>
      <p:ext uri="{BB962C8B-B14F-4D97-AF65-F5344CB8AC3E}">
        <p14:creationId xmlns:p14="http://schemas.microsoft.com/office/powerpoint/2010/main" val="3282750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Huisvesting zonder wet &amp; regelgeving</a:t>
            </a:r>
            <a:endParaRPr lang="nl-NL" b="1" dirty="0">
              <a:solidFill>
                <a:schemeClr val="tx2"/>
              </a:solidFill>
            </a:endParaRPr>
          </a:p>
        </p:txBody>
      </p:sp>
      <p:pic>
        <p:nvPicPr>
          <p:cNvPr id="4" name="Afbeelding 3"/>
          <p:cNvPicPr>
            <a:picLocks noChangeAspect="1"/>
          </p:cNvPicPr>
          <p:nvPr/>
        </p:nvPicPr>
        <p:blipFill>
          <a:blip r:embed="rId2"/>
          <a:stretch>
            <a:fillRect/>
          </a:stretch>
        </p:blipFill>
        <p:spPr>
          <a:xfrm>
            <a:off x="2526157" y="2158473"/>
            <a:ext cx="5516879" cy="3921999"/>
          </a:xfrm>
          <a:prstGeom prst="rect">
            <a:avLst/>
          </a:prstGeom>
        </p:spPr>
      </p:pic>
    </p:spTree>
    <p:extLst>
      <p:ext uri="{BB962C8B-B14F-4D97-AF65-F5344CB8AC3E}">
        <p14:creationId xmlns:p14="http://schemas.microsoft.com/office/powerpoint/2010/main" val="3995606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Huisvesting van een hond</a:t>
            </a:r>
            <a:endParaRPr lang="nl-NL" b="1" dirty="0">
              <a:solidFill>
                <a:schemeClr val="tx2"/>
              </a:solidFill>
            </a:endParaRPr>
          </a:p>
        </p:txBody>
      </p:sp>
      <p:sp>
        <p:nvSpPr>
          <p:cNvPr id="3" name="Tijdelijke aanduiding voor inhoud 2"/>
          <p:cNvSpPr>
            <a:spLocks noGrp="1"/>
          </p:cNvSpPr>
          <p:nvPr>
            <p:ph idx="1"/>
          </p:nvPr>
        </p:nvSpPr>
        <p:spPr/>
        <p:txBody>
          <a:bodyPr>
            <a:normAutofit fontScale="92500" lnSpcReduction="20000"/>
          </a:bodyPr>
          <a:lstStyle/>
          <a:p>
            <a:r>
              <a:rPr lang="nl-NL" dirty="0" smtClean="0">
                <a:solidFill>
                  <a:schemeClr val="tx1"/>
                </a:solidFill>
              </a:rPr>
              <a:t>Zodra honden bedrijfsmatig gehouden worden, zijn er strenge regels waaraan je je moet houden. Deze staan in het </a:t>
            </a:r>
            <a:r>
              <a:rPr lang="nl-NL" b="1" dirty="0" smtClean="0">
                <a:solidFill>
                  <a:schemeClr val="tx2"/>
                </a:solidFill>
              </a:rPr>
              <a:t>besluit houders van dieren. </a:t>
            </a:r>
          </a:p>
          <a:p>
            <a:endParaRPr lang="nl-NL" dirty="0">
              <a:solidFill>
                <a:schemeClr val="tx1"/>
              </a:solidFill>
            </a:endParaRPr>
          </a:p>
          <a:p>
            <a:r>
              <a:rPr lang="nl-NL" dirty="0" smtClean="0">
                <a:solidFill>
                  <a:schemeClr val="tx1"/>
                </a:solidFill>
              </a:rPr>
              <a:t>Honden zijn van nature groepsdieren. Dat wil zeggen dat het beste is om een hond met andere honden te houden of zelf veel tijd met het dier door te brengen. </a:t>
            </a:r>
          </a:p>
          <a:p>
            <a:endParaRPr lang="nl-NL" dirty="0">
              <a:solidFill>
                <a:schemeClr val="tx1"/>
              </a:solidFill>
            </a:endParaRPr>
          </a:p>
          <a:p>
            <a:r>
              <a:rPr lang="nl-NL" dirty="0" smtClean="0">
                <a:solidFill>
                  <a:schemeClr val="tx1"/>
                </a:solidFill>
              </a:rPr>
              <a:t>In een asiel of kennel zijn de volgende punten van belang:</a:t>
            </a:r>
          </a:p>
          <a:p>
            <a:pPr lvl="1"/>
            <a:r>
              <a:rPr lang="nl-NL" dirty="0" smtClean="0">
                <a:solidFill>
                  <a:schemeClr val="tx1"/>
                </a:solidFill>
              </a:rPr>
              <a:t>Hond moet voldoende ruimte hebben om rond te lopen, zonder tegen een andere hond aan te lopen. </a:t>
            </a:r>
          </a:p>
          <a:p>
            <a:pPr lvl="1"/>
            <a:r>
              <a:rPr lang="nl-NL" dirty="0" smtClean="0">
                <a:solidFill>
                  <a:schemeClr val="tx1"/>
                </a:solidFill>
              </a:rPr>
              <a:t>Iedere hond moet een eigen slaapplek hebben. </a:t>
            </a:r>
          </a:p>
          <a:p>
            <a:pPr lvl="1"/>
            <a:r>
              <a:rPr lang="nl-NL" dirty="0" smtClean="0">
                <a:solidFill>
                  <a:schemeClr val="tx1"/>
                </a:solidFill>
              </a:rPr>
              <a:t>De honden moeten apart van elkaar kunnen eten. </a:t>
            </a:r>
            <a:endParaRPr lang="nl-NL" dirty="0">
              <a:solidFill>
                <a:schemeClr val="tx1"/>
              </a:solidFill>
            </a:endParaRPr>
          </a:p>
        </p:txBody>
      </p:sp>
    </p:spTree>
    <p:extLst>
      <p:ext uri="{BB962C8B-B14F-4D97-AF65-F5344CB8AC3E}">
        <p14:creationId xmlns:p14="http://schemas.microsoft.com/office/powerpoint/2010/main" val="36002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smtClean="0">
                <a:solidFill>
                  <a:schemeClr val="tx2"/>
                </a:solidFill>
              </a:rPr>
              <a:t>Binnenverblijf</a:t>
            </a:r>
            <a:endParaRPr lang="nl-NL" b="1" dirty="0">
              <a:solidFill>
                <a:schemeClr val="tx2"/>
              </a:solidFill>
            </a:endParaRPr>
          </a:p>
        </p:txBody>
      </p:sp>
      <p:pic>
        <p:nvPicPr>
          <p:cNvPr id="4" name="Afbeelding 3"/>
          <p:cNvPicPr>
            <a:picLocks noChangeAspect="1"/>
          </p:cNvPicPr>
          <p:nvPr/>
        </p:nvPicPr>
        <p:blipFill>
          <a:blip r:embed="rId2"/>
          <a:stretch>
            <a:fillRect/>
          </a:stretch>
        </p:blipFill>
        <p:spPr>
          <a:xfrm>
            <a:off x="2414953" y="1534920"/>
            <a:ext cx="7408986" cy="5030312"/>
          </a:xfrm>
          <a:prstGeom prst="rect">
            <a:avLst/>
          </a:prstGeom>
        </p:spPr>
      </p:pic>
    </p:spTree>
    <p:extLst>
      <p:ext uri="{BB962C8B-B14F-4D97-AF65-F5344CB8AC3E}">
        <p14:creationId xmlns:p14="http://schemas.microsoft.com/office/powerpoint/2010/main" val="2769711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Buitenverblijf</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solidFill>
                  <a:schemeClr val="tx1"/>
                </a:solidFill>
              </a:rPr>
              <a:t>Wanneer de vacht van een hond geschikt is voor het weer buiten, kan een hond prima in de buitenlucht verblijven. </a:t>
            </a:r>
          </a:p>
          <a:p>
            <a:endParaRPr lang="nl-NL" dirty="0">
              <a:solidFill>
                <a:schemeClr val="tx1"/>
              </a:solidFill>
            </a:endParaRPr>
          </a:p>
          <a:p>
            <a:r>
              <a:rPr lang="nl-NL" dirty="0" smtClean="0">
                <a:solidFill>
                  <a:schemeClr val="tx1"/>
                </a:solidFill>
              </a:rPr>
              <a:t>Er moet dan wel een mogelijkheid zijn om alsnog naar binnen te gaan of </a:t>
            </a:r>
            <a:r>
              <a:rPr lang="nl-NL" b="1" dirty="0" smtClean="0">
                <a:solidFill>
                  <a:schemeClr val="tx1"/>
                </a:solidFill>
              </a:rPr>
              <a:t>beschutting</a:t>
            </a:r>
            <a:r>
              <a:rPr lang="nl-NL" dirty="0" smtClean="0">
                <a:solidFill>
                  <a:schemeClr val="tx1"/>
                </a:solidFill>
              </a:rPr>
              <a:t> mogelijk zijn voor zon en regen. </a:t>
            </a:r>
          </a:p>
          <a:p>
            <a:endParaRPr lang="nl-NL" dirty="0">
              <a:solidFill>
                <a:schemeClr val="tx1"/>
              </a:solidFill>
            </a:endParaRPr>
          </a:p>
          <a:p>
            <a:r>
              <a:rPr lang="nl-NL" dirty="0" smtClean="0">
                <a:solidFill>
                  <a:schemeClr val="tx1"/>
                </a:solidFill>
              </a:rPr>
              <a:t>Een nachthok dient vorstvrij en tochtdicht te zijn. </a:t>
            </a:r>
            <a:endParaRPr lang="nl-NL" dirty="0">
              <a:solidFill>
                <a:schemeClr val="tx1"/>
              </a:solidFill>
            </a:endParaRPr>
          </a:p>
        </p:txBody>
      </p:sp>
      <p:pic>
        <p:nvPicPr>
          <p:cNvPr id="4" name="Afbeelding 3"/>
          <p:cNvPicPr>
            <a:picLocks noChangeAspect="1"/>
          </p:cNvPicPr>
          <p:nvPr/>
        </p:nvPicPr>
        <p:blipFill>
          <a:blip r:embed="rId2"/>
          <a:stretch>
            <a:fillRect/>
          </a:stretch>
        </p:blipFill>
        <p:spPr>
          <a:xfrm>
            <a:off x="8934994" y="4252394"/>
            <a:ext cx="3257006" cy="2605605"/>
          </a:xfrm>
          <a:prstGeom prst="rect">
            <a:avLst/>
          </a:prstGeom>
        </p:spPr>
      </p:pic>
    </p:spTree>
    <p:extLst>
      <p:ext uri="{BB962C8B-B14F-4D97-AF65-F5344CB8AC3E}">
        <p14:creationId xmlns:p14="http://schemas.microsoft.com/office/powerpoint/2010/main" val="1456459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Honden als hobby</a:t>
            </a:r>
            <a:endParaRPr lang="nl-NL" b="1" dirty="0">
              <a:solidFill>
                <a:schemeClr val="tx2"/>
              </a:solidFill>
            </a:endParaRPr>
          </a:p>
        </p:txBody>
      </p:sp>
      <p:sp>
        <p:nvSpPr>
          <p:cNvPr id="3" name="Tijdelijke aanduiding voor inhoud 2"/>
          <p:cNvSpPr>
            <a:spLocks noGrp="1"/>
          </p:cNvSpPr>
          <p:nvPr>
            <p:ph idx="1"/>
          </p:nvPr>
        </p:nvSpPr>
        <p:spPr/>
        <p:txBody>
          <a:bodyPr>
            <a:normAutofit fontScale="85000" lnSpcReduction="20000"/>
          </a:bodyPr>
          <a:lstStyle/>
          <a:p>
            <a:r>
              <a:rPr lang="nl-NL" dirty="0" smtClean="0">
                <a:solidFill>
                  <a:schemeClr val="tx1"/>
                </a:solidFill>
              </a:rPr>
              <a:t>Wanneer je een hond thuis houdt, is het belangrijk dat het dier een eigen plek heeft, waar het zich terug kan trekken. </a:t>
            </a:r>
          </a:p>
          <a:p>
            <a:endParaRPr lang="nl-NL" dirty="0">
              <a:solidFill>
                <a:schemeClr val="tx1"/>
              </a:solidFill>
            </a:endParaRPr>
          </a:p>
          <a:p>
            <a:r>
              <a:rPr lang="nl-NL" dirty="0" smtClean="0">
                <a:solidFill>
                  <a:schemeClr val="tx1"/>
                </a:solidFill>
              </a:rPr>
              <a:t>Het beste is om de hond op een plaats te laten liggen, waar niet steeds mensen langs lopen, maar wel overzichtelijk is voor het dier. Op deze manier kan de hond makkelijk zijn omgeving in de gaten houden. </a:t>
            </a:r>
          </a:p>
          <a:p>
            <a:endParaRPr lang="nl-NL" dirty="0">
              <a:solidFill>
                <a:schemeClr val="tx1"/>
              </a:solidFill>
            </a:endParaRPr>
          </a:p>
          <a:p>
            <a:r>
              <a:rPr lang="nl-NL" dirty="0" smtClean="0">
                <a:solidFill>
                  <a:schemeClr val="tx1"/>
                </a:solidFill>
              </a:rPr>
              <a:t>Maak van de ligplaats een prettige en vertrouwde plek, door hem daar een beloning te geven. Zo kun je hem ook makkelijker naar de mand sturen bij bezoek. </a:t>
            </a:r>
          </a:p>
          <a:p>
            <a:endParaRPr lang="nl-NL" dirty="0">
              <a:solidFill>
                <a:schemeClr val="tx1"/>
              </a:solidFill>
            </a:endParaRPr>
          </a:p>
          <a:p>
            <a:r>
              <a:rPr lang="nl-NL" dirty="0" smtClean="0">
                <a:solidFill>
                  <a:schemeClr val="tx1"/>
                </a:solidFill>
              </a:rPr>
              <a:t>Het beste is om het dier niet te storen in </a:t>
            </a:r>
            <a:r>
              <a:rPr lang="nl-NL" dirty="0" smtClean="0"/>
              <a:t>zijn</a:t>
            </a:r>
            <a:r>
              <a:rPr lang="nl-NL" dirty="0" smtClean="0">
                <a:solidFill>
                  <a:schemeClr val="tx1"/>
                </a:solidFill>
              </a:rPr>
              <a:t> slaap</a:t>
            </a:r>
            <a:r>
              <a:rPr lang="nl-NL" dirty="0" smtClean="0"/>
              <a:t>.</a:t>
            </a:r>
            <a:r>
              <a:rPr lang="nl-NL" dirty="0" smtClean="0">
                <a:solidFill>
                  <a:schemeClr val="tx1"/>
                </a:solidFill>
              </a:rPr>
              <a:t> </a:t>
            </a:r>
            <a:endParaRPr lang="nl-NL" dirty="0">
              <a:solidFill>
                <a:schemeClr val="tx1"/>
              </a:solidFill>
            </a:endParaRPr>
          </a:p>
        </p:txBody>
      </p:sp>
      <p:pic>
        <p:nvPicPr>
          <p:cNvPr id="4" name="Afbeelding 3"/>
          <p:cNvPicPr>
            <a:picLocks noChangeAspect="1"/>
          </p:cNvPicPr>
          <p:nvPr/>
        </p:nvPicPr>
        <p:blipFill>
          <a:blip r:embed="rId2"/>
          <a:stretch>
            <a:fillRect/>
          </a:stretch>
        </p:blipFill>
        <p:spPr>
          <a:xfrm>
            <a:off x="8490856" y="4776650"/>
            <a:ext cx="3701143" cy="2081349"/>
          </a:xfrm>
          <a:prstGeom prst="rect">
            <a:avLst/>
          </a:prstGeom>
        </p:spPr>
      </p:pic>
    </p:spTree>
    <p:extLst>
      <p:ext uri="{BB962C8B-B14F-4D97-AF65-F5344CB8AC3E}">
        <p14:creationId xmlns:p14="http://schemas.microsoft.com/office/powerpoint/2010/main" val="2518113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smtClean="0">
                <a:solidFill>
                  <a:schemeClr val="tx2"/>
                </a:solidFill>
              </a:rPr>
              <a:t>Waar hebben we het vorige week over gehad?</a:t>
            </a:r>
            <a:endParaRPr lang="nl-NL" sz="4000" b="1" dirty="0">
              <a:solidFill>
                <a:schemeClr val="tx2"/>
              </a:solidFill>
            </a:endParaRPr>
          </a:p>
        </p:txBody>
      </p:sp>
      <p:sp>
        <p:nvSpPr>
          <p:cNvPr id="3" name="Tijdelijke aanduiding voor inhoud 2"/>
          <p:cNvSpPr>
            <a:spLocks noGrp="1"/>
          </p:cNvSpPr>
          <p:nvPr>
            <p:ph idx="1"/>
          </p:nvPr>
        </p:nvSpPr>
        <p:spPr/>
        <p:txBody>
          <a:bodyPr>
            <a:normAutofit/>
          </a:bodyPr>
          <a:lstStyle/>
          <a:p>
            <a:r>
              <a:rPr lang="nl-NL" dirty="0"/>
              <a:t>Drie aspecten zijn met elkaar verbonden als het om </a:t>
            </a:r>
            <a:r>
              <a:rPr lang="nl-NL" dirty="0" smtClean="0"/>
              <a:t>dierenwelzijn.</a:t>
            </a:r>
          </a:p>
          <a:p>
            <a:r>
              <a:rPr lang="nl-NL" dirty="0" smtClean="0"/>
              <a:t>De vijf vrijheden van </a:t>
            </a:r>
            <a:r>
              <a:rPr lang="nl-NL" dirty="0" err="1" smtClean="0"/>
              <a:t>Brambell</a:t>
            </a:r>
            <a:endParaRPr lang="nl-NL" dirty="0" smtClean="0"/>
          </a:p>
          <a:p>
            <a:r>
              <a:rPr lang="nl-NL" dirty="0" smtClean="0"/>
              <a:t>Het besluit houders van dieren</a:t>
            </a:r>
          </a:p>
          <a:p>
            <a:r>
              <a:rPr lang="nl-NL" dirty="0" smtClean="0"/>
              <a:t>Regels waar dierverblijven aan moeten voldoen. </a:t>
            </a:r>
          </a:p>
          <a:p>
            <a:r>
              <a:rPr lang="nl-NL" dirty="0" smtClean="0"/>
              <a:t>Drie verplichte ruimtes voor de opvang van zieke dieren.</a:t>
            </a:r>
          </a:p>
          <a:p>
            <a:r>
              <a:rPr lang="nl-NL" dirty="0" err="1" smtClean="0"/>
              <a:t>Zoönoses</a:t>
            </a:r>
            <a:endParaRPr lang="nl-NL" dirty="0" smtClean="0"/>
          </a:p>
          <a:p>
            <a:r>
              <a:rPr lang="nl-NL" dirty="0" smtClean="0"/>
              <a:t>Reinigen</a:t>
            </a:r>
          </a:p>
          <a:p>
            <a:r>
              <a:rPr lang="nl-NL" dirty="0" smtClean="0"/>
              <a:t>Desinfecteren</a:t>
            </a:r>
          </a:p>
          <a:p>
            <a:endParaRPr lang="nl-NL" b="1" dirty="0">
              <a:solidFill>
                <a:schemeClr val="tx2"/>
              </a:solidFill>
            </a:endParaRPr>
          </a:p>
          <a:p>
            <a:pPr marL="0" indent="0">
              <a:buNone/>
            </a:pPr>
            <a:endParaRPr lang="nl-NL" dirty="0">
              <a:solidFill>
                <a:schemeClr val="tx1"/>
              </a:solidFill>
            </a:endParaRPr>
          </a:p>
        </p:txBody>
      </p:sp>
    </p:spTree>
    <p:extLst>
      <p:ext uri="{BB962C8B-B14F-4D97-AF65-F5344CB8AC3E}">
        <p14:creationId xmlns:p14="http://schemas.microsoft.com/office/powerpoint/2010/main" val="13390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Ga eens kijken bij de kennels op school</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Hoe zijn de kennels ingericht?</a:t>
            </a:r>
          </a:p>
          <a:p>
            <a:r>
              <a:rPr lang="nl-NL" dirty="0" smtClean="0"/>
              <a:t>Welke onderdelen tref je aan in de kennels?</a:t>
            </a:r>
          </a:p>
          <a:p>
            <a:r>
              <a:rPr lang="nl-NL" dirty="0" smtClean="0"/>
              <a:t>Wat vindt je van de grootte van de kennels?</a:t>
            </a:r>
          </a:p>
          <a:p>
            <a:r>
              <a:rPr lang="nl-NL" dirty="0" smtClean="0"/>
              <a:t>Hoe is het klimaat?</a:t>
            </a:r>
          </a:p>
          <a:p>
            <a:r>
              <a:rPr lang="nl-NL" dirty="0" smtClean="0"/>
              <a:t>Hoe is de hygiëne?</a:t>
            </a:r>
          </a:p>
          <a:p>
            <a:r>
              <a:rPr lang="nl-NL" dirty="0" smtClean="0"/>
              <a:t>Wat is je mening over deze kennels?</a:t>
            </a:r>
          </a:p>
          <a:p>
            <a:endParaRPr lang="nl-NL" i="1" dirty="0">
              <a:solidFill>
                <a:schemeClr val="tx2"/>
              </a:solidFill>
            </a:endParaRPr>
          </a:p>
          <a:p>
            <a:pPr marL="0" indent="0">
              <a:buNone/>
            </a:pPr>
            <a:r>
              <a:rPr lang="nl-NL" i="1" dirty="0" smtClean="0">
                <a:solidFill>
                  <a:schemeClr val="tx2"/>
                </a:solidFill>
              </a:rPr>
              <a:t>Noteer dit voor jezelf, je hebt 15 minuten de tijd!</a:t>
            </a:r>
          </a:p>
          <a:p>
            <a:pPr marL="0" indent="0">
              <a:buNone/>
            </a:pPr>
            <a:endParaRPr lang="nl-NL" dirty="0"/>
          </a:p>
        </p:txBody>
      </p:sp>
    </p:spTree>
    <p:extLst>
      <p:ext uri="{BB962C8B-B14F-4D97-AF65-F5344CB8AC3E}">
        <p14:creationId xmlns:p14="http://schemas.microsoft.com/office/powerpoint/2010/main" val="2112255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smtClean="0">
                <a:solidFill>
                  <a:schemeClr val="tx2"/>
                </a:solidFill>
              </a:rPr>
              <a:t>Ga nu verder met het ontwerpen van de ideale huisvesting </a:t>
            </a:r>
            <a:endParaRPr lang="nl-NL" b="1" dirty="0">
              <a:solidFill>
                <a:schemeClr val="tx2"/>
              </a:solidFill>
            </a:endParaRPr>
          </a:p>
        </p:txBody>
      </p:sp>
      <p:sp>
        <p:nvSpPr>
          <p:cNvPr id="3" name="Tijdelijke aanduiding voor inhoud 2"/>
          <p:cNvSpPr>
            <a:spLocks noGrp="1"/>
          </p:cNvSpPr>
          <p:nvPr>
            <p:ph idx="1"/>
          </p:nvPr>
        </p:nvSpPr>
        <p:spPr>
          <a:xfrm>
            <a:off x="838200" y="2322014"/>
            <a:ext cx="10515600" cy="4351338"/>
          </a:xfrm>
        </p:spPr>
        <p:txBody>
          <a:bodyPr/>
          <a:lstStyle/>
          <a:p>
            <a:r>
              <a:rPr lang="nl-NL" dirty="0" smtClean="0"/>
              <a:t>Let op! De presentatie is volgende week en neem de samenvatting mee!</a:t>
            </a:r>
          </a:p>
          <a:p>
            <a:r>
              <a:rPr lang="nl-NL" dirty="0" smtClean="0"/>
              <a:t>Het beoordelingsformulier staat op </a:t>
            </a:r>
            <a:r>
              <a:rPr lang="nl-NL" dirty="0"/>
              <a:t>de wikiwijs (</a:t>
            </a:r>
            <a:r>
              <a:rPr lang="nl-NL" dirty="0" smtClean="0"/>
              <a:t>108594) bij les 2</a:t>
            </a:r>
          </a:p>
          <a:p>
            <a:r>
              <a:rPr lang="nl-NL" dirty="0" smtClean="0"/>
              <a:t>Heel veel succes!</a:t>
            </a:r>
            <a:endParaRPr lang="nl-NL" dirty="0"/>
          </a:p>
        </p:txBody>
      </p:sp>
    </p:spTree>
    <p:extLst>
      <p:ext uri="{BB962C8B-B14F-4D97-AF65-F5344CB8AC3E}">
        <p14:creationId xmlns:p14="http://schemas.microsoft.com/office/powerpoint/2010/main" val="1002418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a:solidFill>
                  <a:schemeClr val="tx2"/>
                </a:solidFill>
              </a:rPr>
              <a:t>Waar hebben we het </a:t>
            </a:r>
            <a:r>
              <a:rPr lang="nl-NL" sz="4000" b="1" dirty="0" smtClean="0">
                <a:solidFill>
                  <a:schemeClr val="tx2"/>
                </a:solidFill>
              </a:rPr>
              <a:t>deze les </a:t>
            </a:r>
            <a:r>
              <a:rPr lang="nl-NL" sz="4000" b="1" dirty="0">
                <a:solidFill>
                  <a:schemeClr val="tx2"/>
                </a:solidFill>
              </a:rPr>
              <a:t>over gehad?</a:t>
            </a:r>
          </a:p>
        </p:txBody>
      </p:sp>
      <p:sp>
        <p:nvSpPr>
          <p:cNvPr id="3" name="Tijdelijke aanduiding voor inhoud 2"/>
          <p:cNvSpPr>
            <a:spLocks noGrp="1"/>
          </p:cNvSpPr>
          <p:nvPr>
            <p:ph idx="1"/>
          </p:nvPr>
        </p:nvSpPr>
        <p:spPr/>
        <p:txBody>
          <a:bodyPr>
            <a:normAutofit lnSpcReduction="10000"/>
          </a:bodyPr>
          <a:lstStyle/>
          <a:p>
            <a:r>
              <a:rPr lang="nl-NL" dirty="0" smtClean="0">
                <a:solidFill>
                  <a:schemeClr val="tx1"/>
                </a:solidFill>
              </a:rPr>
              <a:t>Invloeden uit de omgeving op een dier:</a:t>
            </a:r>
          </a:p>
          <a:p>
            <a:pPr lvl="1"/>
            <a:r>
              <a:rPr lang="nl-NL" dirty="0">
                <a:solidFill>
                  <a:schemeClr val="tx1"/>
                </a:solidFill>
              </a:rPr>
              <a:t>Verlichting</a:t>
            </a:r>
          </a:p>
          <a:p>
            <a:pPr lvl="1"/>
            <a:r>
              <a:rPr lang="nl-NL" dirty="0">
                <a:solidFill>
                  <a:schemeClr val="tx1"/>
                </a:solidFill>
              </a:rPr>
              <a:t>Geluid</a:t>
            </a:r>
          </a:p>
          <a:p>
            <a:pPr lvl="1"/>
            <a:r>
              <a:rPr lang="nl-NL" dirty="0">
                <a:solidFill>
                  <a:schemeClr val="tx1"/>
                </a:solidFill>
              </a:rPr>
              <a:t>Geur</a:t>
            </a:r>
          </a:p>
          <a:p>
            <a:pPr lvl="1"/>
            <a:r>
              <a:rPr lang="nl-NL" dirty="0">
                <a:solidFill>
                  <a:schemeClr val="tx1"/>
                </a:solidFill>
              </a:rPr>
              <a:t>Feromonen</a:t>
            </a:r>
          </a:p>
          <a:p>
            <a:pPr lvl="1"/>
            <a:r>
              <a:rPr lang="nl-NL" dirty="0" smtClean="0">
                <a:solidFill>
                  <a:schemeClr val="tx1"/>
                </a:solidFill>
              </a:rPr>
              <a:t>Gevoel</a:t>
            </a:r>
          </a:p>
          <a:p>
            <a:pPr lvl="1"/>
            <a:endParaRPr lang="nl-NL" dirty="0">
              <a:solidFill>
                <a:schemeClr val="tx1"/>
              </a:solidFill>
            </a:endParaRPr>
          </a:p>
          <a:p>
            <a:r>
              <a:rPr lang="nl-NL" dirty="0" smtClean="0">
                <a:solidFill>
                  <a:schemeClr val="tx1"/>
                </a:solidFill>
              </a:rPr>
              <a:t>De huisvesting van een hond</a:t>
            </a:r>
          </a:p>
          <a:p>
            <a:pPr lvl="1"/>
            <a:r>
              <a:rPr lang="nl-NL" dirty="0" err="1" smtClean="0">
                <a:solidFill>
                  <a:schemeClr val="tx1"/>
                </a:solidFill>
              </a:rPr>
              <a:t>Binnenverblijf</a:t>
            </a:r>
            <a:endParaRPr lang="nl-NL" dirty="0" smtClean="0">
              <a:solidFill>
                <a:schemeClr val="tx1"/>
              </a:solidFill>
            </a:endParaRPr>
          </a:p>
          <a:p>
            <a:pPr lvl="1"/>
            <a:r>
              <a:rPr lang="nl-NL" dirty="0" smtClean="0">
                <a:solidFill>
                  <a:schemeClr val="tx1"/>
                </a:solidFill>
              </a:rPr>
              <a:t>Buitenverblijf </a:t>
            </a:r>
          </a:p>
          <a:p>
            <a:pPr lvl="1"/>
            <a:r>
              <a:rPr lang="nl-NL" dirty="0" smtClean="0">
                <a:solidFill>
                  <a:schemeClr val="tx1"/>
                </a:solidFill>
              </a:rPr>
              <a:t>Inrichting bij een hond als huisdier</a:t>
            </a:r>
            <a:endParaRPr lang="nl-NL" dirty="0">
              <a:solidFill>
                <a:schemeClr val="tx1"/>
              </a:solidFill>
            </a:endParaRPr>
          </a:p>
          <a:p>
            <a:endParaRPr lang="nl-NL" dirty="0">
              <a:solidFill>
                <a:schemeClr val="tx1"/>
              </a:solidFill>
            </a:endParaRPr>
          </a:p>
        </p:txBody>
      </p:sp>
    </p:spTree>
    <p:extLst>
      <p:ext uri="{BB962C8B-B14F-4D97-AF65-F5344CB8AC3E}">
        <p14:creationId xmlns:p14="http://schemas.microsoft.com/office/powerpoint/2010/main" val="10491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Volgende week</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sz="3200" b="1" dirty="0" smtClean="0"/>
              <a:t>Presentaties</a:t>
            </a:r>
          </a:p>
          <a:p>
            <a:r>
              <a:rPr lang="nl-NL" sz="3200" b="1" dirty="0" smtClean="0"/>
              <a:t>Samenvatting op papier mee</a:t>
            </a:r>
          </a:p>
          <a:p>
            <a:r>
              <a:rPr lang="nl-NL" dirty="0"/>
              <a:t>Reinigings- en </a:t>
            </a:r>
            <a:r>
              <a:rPr lang="nl-NL" dirty="0" smtClean="0"/>
              <a:t>ontsmettingsmethoden</a:t>
            </a:r>
            <a:endParaRPr lang="nl-NL" dirty="0"/>
          </a:p>
          <a:p>
            <a:r>
              <a:rPr lang="nl-NL" dirty="0" smtClean="0"/>
              <a:t>Zoönose hond</a:t>
            </a:r>
          </a:p>
          <a:p>
            <a:pPr marL="0" indent="0">
              <a:buNone/>
            </a:pPr>
            <a:endParaRPr lang="nl-NL" dirty="0"/>
          </a:p>
        </p:txBody>
      </p:sp>
    </p:spTree>
    <p:extLst>
      <p:ext uri="{BB962C8B-B14F-4D97-AF65-F5344CB8AC3E}">
        <p14:creationId xmlns:p14="http://schemas.microsoft.com/office/powerpoint/2010/main" val="2450235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Wat gaan we deze les doen?</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t>1</a:t>
            </a:r>
            <a:r>
              <a:rPr lang="nl-NL" baseline="30000" dirty="0" smtClean="0"/>
              <a:t>e</a:t>
            </a:r>
            <a:r>
              <a:rPr lang="nl-NL" dirty="0" smtClean="0"/>
              <a:t> uur: Omgevingsfactoren en de huisvesting bij de hond </a:t>
            </a:r>
          </a:p>
          <a:p>
            <a:r>
              <a:rPr lang="nl-NL" dirty="0" smtClean="0"/>
              <a:t>2</a:t>
            </a:r>
            <a:r>
              <a:rPr lang="nl-NL" baseline="30000" dirty="0" smtClean="0"/>
              <a:t>e</a:t>
            </a:r>
            <a:r>
              <a:rPr lang="nl-NL" dirty="0" smtClean="0"/>
              <a:t> uur: Werken aan de presentatie en samenvatting: de ideale huisvesting (afronden)</a:t>
            </a:r>
            <a:endParaRPr lang="nl-NL" dirty="0"/>
          </a:p>
        </p:txBody>
      </p:sp>
    </p:spTree>
    <p:extLst>
      <p:ext uri="{BB962C8B-B14F-4D97-AF65-F5344CB8AC3E}">
        <p14:creationId xmlns:p14="http://schemas.microsoft.com/office/powerpoint/2010/main" val="3091080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Dierenwelzijn en de huisvesting</a:t>
            </a:r>
            <a:endParaRPr lang="nl-NL" b="1" dirty="0">
              <a:solidFill>
                <a:schemeClr val="tx2"/>
              </a:solidFill>
            </a:endParaRPr>
          </a:p>
        </p:txBody>
      </p:sp>
      <p:pic>
        <p:nvPicPr>
          <p:cNvPr id="4" name="Afbeelding 3"/>
          <p:cNvPicPr>
            <a:picLocks noChangeAspect="1"/>
          </p:cNvPicPr>
          <p:nvPr/>
        </p:nvPicPr>
        <p:blipFill>
          <a:blip r:embed="rId2"/>
          <a:stretch>
            <a:fillRect/>
          </a:stretch>
        </p:blipFill>
        <p:spPr>
          <a:xfrm>
            <a:off x="2638697" y="1690688"/>
            <a:ext cx="6419069" cy="4879325"/>
          </a:xfrm>
          <a:prstGeom prst="rect">
            <a:avLst/>
          </a:prstGeom>
        </p:spPr>
      </p:pic>
    </p:spTree>
    <p:extLst>
      <p:ext uri="{BB962C8B-B14F-4D97-AF65-F5344CB8AC3E}">
        <p14:creationId xmlns:p14="http://schemas.microsoft.com/office/powerpoint/2010/main" val="3546581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Invloeden uit de omgeving</a:t>
            </a:r>
            <a:endParaRPr lang="nl-NL" b="1" dirty="0">
              <a:solidFill>
                <a:schemeClr val="tx2"/>
              </a:solidFill>
            </a:endParaRPr>
          </a:p>
        </p:txBody>
      </p:sp>
      <p:sp>
        <p:nvSpPr>
          <p:cNvPr id="3" name="Tijdelijke aanduiding voor inhoud 2"/>
          <p:cNvSpPr>
            <a:spLocks noGrp="1"/>
          </p:cNvSpPr>
          <p:nvPr>
            <p:ph idx="1"/>
          </p:nvPr>
        </p:nvSpPr>
        <p:spPr>
          <a:xfrm>
            <a:off x="838200" y="2400391"/>
            <a:ext cx="10515600" cy="4351338"/>
          </a:xfrm>
        </p:spPr>
        <p:txBody>
          <a:bodyPr/>
          <a:lstStyle/>
          <a:p>
            <a:r>
              <a:rPr lang="nl-NL" dirty="0" smtClean="0">
                <a:solidFill>
                  <a:schemeClr val="tx1"/>
                </a:solidFill>
              </a:rPr>
              <a:t>Verlichting</a:t>
            </a:r>
          </a:p>
          <a:p>
            <a:r>
              <a:rPr lang="nl-NL" dirty="0" smtClean="0">
                <a:solidFill>
                  <a:schemeClr val="tx1"/>
                </a:solidFill>
              </a:rPr>
              <a:t>Geluid</a:t>
            </a:r>
          </a:p>
          <a:p>
            <a:r>
              <a:rPr lang="nl-NL" dirty="0" smtClean="0">
                <a:solidFill>
                  <a:schemeClr val="tx1"/>
                </a:solidFill>
              </a:rPr>
              <a:t>Geur</a:t>
            </a:r>
          </a:p>
          <a:p>
            <a:pPr lvl="1"/>
            <a:r>
              <a:rPr lang="nl-NL" dirty="0" smtClean="0">
                <a:solidFill>
                  <a:schemeClr val="tx1"/>
                </a:solidFill>
              </a:rPr>
              <a:t>Feromonen</a:t>
            </a:r>
          </a:p>
          <a:p>
            <a:r>
              <a:rPr lang="nl-NL" dirty="0" smtClean="0">
                <a:solidFill>
                  <a:schemeClr val="tx1"/>
                </a:solidFill>
              </a:rPr>
              <a:t>Gevoel</a:t>
            </a:r>
          </a:p>
          <a:p>
            <a:pPr lvl="1"/>
            <a:r>
              <a:rPr lang="nl-NL" dirty="0" smtClean="0"/>
              <a:t>Oppervlak</a:t>
            </a:r>
            <a:endParaRPr lang="nl-NL" dirty="0" smtClean="0">
              <a:solidFill>
                <a:schemeClr val="tx1"/>
              </a:solidFill>
            </a:endParaRPr>
          </a:p>
          <a:p>
            <a:endParaRPr lang="nl-NL" dirty="0">
              <a:solidFill>
                <a:schemeClr val="tx1"/>
              </a:solidFill>
            </a:endParaRPr>
          </a:p>
        </p:txBody>
      </p:sp>
      <p:sp>
        <p:nvSpPr>
          <p:cNvPr id="4" name="AutoShape 2" descr="Afbeeldingsresultaat voor ho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Afbeelding 4"/>
          <p:cNvPicPr>
            <a:picLocks noChangeAspect="1"/>
          </p:cNvPicPr>
          <p:nvPr/>
        </p:nvPicPr>
        <p:blipFill>
          <a:blip r:embed="rId2"/>
          <a:stretch>
            <a:fillRect/>
          </a:stretch>
        </p:blipFill>
        <p:spPr>
          <a:xfrm>
            <a:off x="3213462" y="2042976"/>
            <a:ext cx="6705600" cy="3790950"/>
          </a:xfrm>
          <a:prstGeom prst="rect">
            <a:avLst/>
          </a:prstGeom>
        </p:spPr>
      </p:pic>
      <p:pic>
        <p:nvPicPr>
          <p:cNvPr id="6" name="Afbeelding 5">
            <a:hlinkClick r:id="rId3"/>
          </p:cNvPr>
          <p:cNvPicPr>
            <a:picLocks noChangeAspect="1"/>
          </p:cNvPicPr>
          <p:nvPr/>
        </p:nvPicPr>
        <p:blipFill>
          <a:blip r:embed="rId4"/>
          <a:stretch>
            <a:fillRect/>
          </a:stretch>
        </p:blipFill>
        <p:spPr>
          <a:xfrm>
            <a:off x="9372064" y="5984953"/>
            <a:ext cx="2304488" cy="615749"/>
          </a:xfrm>
          <a:prstGeom prst="rect">
            <a:avLst/>
          </a:prstGeom>
        </p:spPr>
      </p:pic>
    </p:spTree>
    <p:extLst>
      <p:ext uri="{BB962C8B-B14F-4D97-AF65-F5344CB8AC3E}">
        <p14:creationId xmlns:p14="http://schemas.microsoft.com/office/powerpoint/2010/main" val="287197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Verlichting</a:t>
            </a:r>
            <a:endParaRPr lang="nl-NL" b="1" dirty="0">
              <a:solidFill>
                <a:schemeClr val="tx2"/>
              </a:solidFill>
            </a:endParaRPr>
          </a:p>
        </p:txBody>
      </p:sp>
      <p:sp>
        <p:nvSpPr>
          <p:cNvPr id="3" name="Tijdelijke aanduiding voor inhoud 2"/>
          <p:cNvSpPr>
            <a:spLocks noGrp="1"/>
          </p:cNvSpPr>
          <p:nvPr>
            <p:ph idx="1"/>
          </p:nvPr>
        </p:nvSpPr>
        <p:spPr/>
        <p:txBody>
          <a:bodyPr>
            <a:normAutofit fontScale="92500" lnSpcReduction="10000"/>
          </a:bodyPr>
          <a:lstStyle/>
          <a:p>
            <a:r>
              <a:rPr lang="nl-NL" dirty="0" smtClean="0">
                <a:solidFill>
                  <a:schemeClr val="tx1"/>
                </a:solidFill>
              </a:rPr>
              <a:t>Bioritme</a:t>
            </a:r>
          </a:p>
          <a:p>
            <a:pPr lvl="1"/>
            <a:r>
              <a:rPr lang="nl-NL" dirty="0" smtClean="0">
                <a:solidFill>
                  <a:schemeClr val="tx1"/>
                </a:solidFill>
              </a:rPr>
              <a:t>Is het natuurlijke dag- en nachtritme van een dier.  </a:t>
            </a:r>
          </a:p>
          <a:p>
            <a:pPr lvl="1"/>
            <a:r>
              <a:rPr lang="nl-NL" dirty="0" smtClean="0">
                <a:solidFill>
                  <a:schemeClr val="tx1"/>
                </a:solidFill>
              </a:rPr>
              <a:t>Ook wel een 24-uursritme of slaap-waakritme genoemd. </a:t>
            </a:r>
          </a:p>
          <a:p>
            <a:pPr lvl="1"/>
            <a:endParaRPr lang="nl-NL" dirty="0">
              <a:solidFill>
                <a:schemeClr val="tx1"/>
              </a:solidFill>
            </a:endParaRPr>
          </a:p>
          <a:p>
            <a:r>
              <a:rPr lang="nl-NL" dirty="0" smtClean="0">
                <a:solidFill>
                  <a:schemeClr val="tx1"/>
                </a:solidFill>
              </a:rPr>
              <a:t>Voorbeelden:</a:t>
            </a:r>
          </a:p>
          <a:p>
            <a:pPr lvl="1"/>
            <a:r>
              <a:rPr lang="nl-NL" i="1" dirty="0" smtClean="0">
                <a:solidFill>
                  <a:schemeClr val="tx1"/>
                </a:solidFill>
              </a:rPr>
              <a:t>“In mei leggen alle vogels een ei”</a:t>
            </a:r>
          </a:p>
          <a:p>
            <a:pPr lvl="1"/>
            <a:r>
              <a:rPr lang="nl-NL" i="1" dirty="0" smtClean="0">
                <a:solidFill>
                  <a:schemeClr val="tx1"/>
                </a:solidFill>
              </a:rPr>
              <a:t>Pluimveehouderij manipuleert het daglicht, om een maximaal aantal eieren te krijgen.</a:t>
            </a:r>
          </a:p>
          <a:p>
            <a:pPr lvl="1"/>
            <a:r>
              <a:rPr lang="nl-NL" i="1" dirty="0" smtClean="0">
                <a:solidFill>
                  <a:schemeClr val="tx1"/>
                </a:solidFill>
              </a:rPr>
              <a:t>Bij reptielen en amfibieën: uv-straling via het licht.  </a:t>
            </a:r>
          </a:p>
          <a:p>
            <a:endParaRPr lang="nl-NL" i="1" dirty="0" smtClean="0">
              <a:solidFill>
                <a:schemeClr val="tx1"/>
              </a:solidFill>
              <a:hlinkClick r:id="rId2"/>
            </a:endParaRPr>
          </a:p>
          <a:p>
            <a:r>
              <a:rPr lang="nl-NL" dirty="0" smtClean="0">
                <a:solidFill>
                  <a:schemeClr val="tx1"/>
                </a:solidFill>
                <a:hlinkClick r:id="rId2"/>
              </a:rPr>
              <a:t>Bekijk dit filmpje maar eens thuis. </a:t>
            </a:r>
            <a:endParaRPr lang="nl-NL" dirty="0">
              <a:solidFill>
                <a:schemeClr val="tx1"/>
              </a:solidFill>
            </a:endParaRPr>
          </a:p>
        </p:txBody>
      </p:sp>
      <p:pic>
        <p:nvPicPr>
          <p:cNvPr id="4" name="Afbeelding 3"/>
          <p:cNvPicPr>
            <a:picLocks noChangeAspect="1"/>
          </p:cNvPicPr>
          <p:nvPr/>
        </p:nvPicPr>
        <p:blipFill>
          <a:blip r:embed="rId3"/>
          <a:stretch>
            <a:fillRect/>
          </a:stretch>
        </p:blipFill>
        <p:spPr>
          <a:xfrm>
            <a:off x="8190411" y="4603584"/>
            <a:ext cx="4001589" cy="2254416"/>
          </a:xfrm>
          <a:prstGeom prst="rect">
            <a:avLst/>
          </a:prstGeom>
        </p:spPr>
      </p:pic>
    </p:spTree>
    <p:extLst>
      <p:ext uri="{BB962C8B-B14F-4D97-AF65-F5344CB8AC3E}">
        <p14:creationId xmlns:p14="http://schemas.microsoft.com/office/powerpoint/2010/main" val="2720534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Geluid</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dirty="0" smtClean="0">
                <a:solidFill>
                  <a:schemeClr val="tx1"/>
                </a:solidFill>
              </a:rPr>
              <a:t>Dieren kunnen stress ervaren door omgevingsgeluiden. </a:t>
            </a:r>
          </a:p>
          <a:p>
            <a:endParaRPr lang="nl-NL" dirty="0">
              <a:solidFill>
                <a:schemeClr val="tx1"/>
              </a:solidFill>
            </a:endParaRPr>
          </a:p>
          <a:p>
            <a:r>
              <a:rPr lang="nl-NL" dirty="0" smtClean="0">
                <a:solidFill>
                  <a:schemeClr val="tx1"/>
                </a:solidFill>
              </a:rPr>
              <a:t>Veel dieren horen andere toonhoogten dan wij mensen. </a:t>
            </a:r>
          </a:p>
          <a:p>
            <a:endParaRPr lang="nl-NL" dirty="0">
              <a:solidFill>
                <a:schemeClr val="tx1"/>
              </a:solidFill>
            </a:endParaRPr>
          </a:p>
          <a:p>
            <a:r>
              <a:rPr lang="nl-NL" dirty="0" smtClean="0">
                <a:solidFill>
                  <a:schemeClr val="tx1"/>
                </a:solidFill>
              </a:rPr>
              <a:t>Wat kun je er tegen doen:</a:t>
            </a:r>
          </a:p>
          <a:p>
            <a:pPr lvl="1"/>
            <a:r>
              <a:rPr lang="nl-NL" dirty="0" smtClean="0">
                <a:solidFill>
                  <a:schemeClr val="tx1"/>
                </a:solidFill>
              </a:rPr>
              <a:t>Goede isolatie</a:t>
            </a:r>
          </a:p>
          <a:p>
            <a:pPr lvl="1"/>
            <a:r>
              <a:rPr lang="nl-NL" dirty="0" smtClean="0">
                <a:solidFill>
                  <a:schemeClr val="tx1"/>
                </a:solidFill>
              </a:rPr>
              <a:t>Altijd aanwezig zijn van een persoon (stemmen)</a:t>
            </a:r>
          </a:p>
          <a:p>
            <a:pPr lvl="1"/>
            <a:r>
              <a:rPr lang="nl-NL" dirty="0" smtClean="0">
                <a:solidFill>
                  <a:schemeClr val="tx1"/>
                </a:solidFill>
              </a:rPr>
              <a:t>Ontspanningsmuziek voor dieren</a:t>
            </a:r>
            <a:endParaRPr lang="nl-NL" dirty="0">
              <a:solidFill>
                <a:schemeClr val="tx1"/>
              </a:solidFill>
            </a:endParaRPr>
          </a:p>
        </p:txBody>
      </p:sp>
      <p:pic>
        <p:nvPicPr>
          <p:cNvPr id="4" name="Afbeelding 3"/>
          <p:cNvPicPr>
            <a:picLocks noChangeAspect="1"/>
          </p:cNvPicPr>
          <p:nvPr/>
        </p:nvPicPr>
        <p:blipFill>
          <a:blip r:embed="rId2"/>
          <a:stretch>
            <a:fillRect/>
          </a:stretch>
        </p:blipFill>
        <p:spPr>
          <a:xfrm>
            <a:off x="7981406" y="4195899"/>
            <a:ext cx="4103914" cy="2564946"/>
          </a:xfrm>
          <a:prstGeom prst="rect">
            <a:avLst/>
          </a:prstGeom>
        </p:spPr>
      </p:pic>
    </p:spTree>
    <p:extLst>
      <p:ext uri="{BB962C8B-B14F-4D97-AF65-F5344CB8AC3E}">
        <p14:creationId xmlns:p14="http://schemas.microsoft.com/office/powerpoint/2010/main" val="1851187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Geur</a:t>
            </a:r>
            <a:endParaRPr lang="nl-NL" b="1" dirty="0">
              <a:solidFill>
                <a:schemeClr val="tx2"/>
              </a:solidFill>
            </a:endParaRPr>
          </a:p>
        </p:txBody>
      </p:sp>
      <p:pic>
        <p:nvPicPr>
          <p:cNvPr id="4" name="Afbeelding 3"/>
          <p:cNvPicPr>
            <a:picLocks noChangeAspect="1"/>
          </p:cNvPicPr>
          <p:nvPr/>
        </p:nvPicPr>
        <p:blipFill>
          <a:blip r:embed="rId2"/>
          <a:stretch>
            <a:fillRect/>
          </a:stretch>
        </p:blipFill>
        <p:spPr>
          <a:xfrm>
            <a:off x="7921025" y="4519749"/>
            <a:ext cx="4270975" cy="2338251"/>
          </a:xfrm>
          <a:prstGeom prst="rect">
            <a:avLst/>
          </a:prstGeom>
        </p:spPr>
      </p:pic>
      <p:sp>
        <p:nvSpPr>
          <p:cNvPr id="3" name="Tijdelijke aanduiding voor inhoud 2"/>
          <p:cNvSpPr>
            <a:spLocks noGrp="1"/>
          </p:cNvSpPr>
          <p:nvPr>
            <p:ph idx="1"/>
          </p:nvPr>
        </p:nvSpPr>
        <p:spPr/>
        <p:txBody>
          <a:bodyPr>
            <a:normAutofit lnSpcReduction="10000"/>
          </a:bodyPr>
          <a:lstStyle/>
          <a:p>
            <a:r>
              <a:rPr lang="nl-NL" dirty="0" smtClean="0">
                <a:solidFill>
                  <a:schemeClr val="tx1"/>
                </a:solidFill>
              </a:rPr>
              <a:t>Dieren kunnen beïnvloed worden door bepaalde geuren. </a:t>
            </a:r>
          </a:p>
          <a:p>
            <a:endParaRPr lang="nl-NL" dirty="0">
              <a:solidFill>
                <a:schemeClr val="tx1"/>
              </a:solidFill>
            </a:endParaRPr>
          </a:p>
          <a:p>
            <a:r>
              <a:rPr lang="nl-NL" dirty="0" smtClean="0">
                <a:solidFill>
                  <a:schemeClr val="tx1"/>
                </a:solidFill>
              </a:rPr>
              <a:t>Voorbeelden hiervan zijn:</a:t>
            </a:r>
          </a:p>
          <a:p>
            <a:pPr lvl="1"/>
            <a:r>
              <a:rPr lang="nl-NL" dirty="0" smtClean="0">
                <a:solidFill>
                  <a:schemeClr val="tx1"/>
                </a:solidFill>
              </a:rPr>
              <a:t>Je hebt zelf een kat thuis en de buurvrouw komt met haar hond op bezoek. De geur van de hond kan bij de kat een angstig gevoel </a:t>
            </a:r>
            <a:r>
              <a:rPr lang="nl-NL" dirty="0" smtClean="0"/>
              <a:t>veroorzaken</a:t>
            </a:r>
            <a:r>
              <a:rPr lang="nl-NL" dirty="0" smtClean="0">
                <a:solidFill>
                  <a:schemeClr val="tx1"/>
                </a:solidFill>
              </a:rPr>
              <a:t>.</a:t>
            </a:r>
          </a:p>
          <a:p>
            <a:pPr marL="457200" lvl="1" indent="0">
              <a:buNone/>
            </a:pPr>
            <a:endParaRPr lang="nl-NL" dirty="0" smtClean="0">
              <a:solidFill>
                <a:schemeClr val="tx1"/>
              </a:solidFill>
            </a:endParaRPr>
          </a:p>
          <a:p>
            <a:pPr lvl="1"/>
            <a:r>
              <a:rPr lang="nl-NL" dirty="0" smtClean="0">
                <a:solidFill>
                  <a:schemeClr val="tx1"/>
                </a:solidFill>
              </a:rPr>
              <a:t>Angstige honden of katten kunnen hun anaalklieren legen. Andere dieren in de omgeving ruiken dit en worden hier ook onrustig en gestrest van. </a:t>
            </a:r>
          </a:p>
          <a:p>
            <a:pPr marL="457200" lvl="1" indent="0">
              <a:buNone/>
            </a:pPr>
            <a:endParaRPr lang="nl-NL" dirty="0">
              <a:solidFill>
                <a:schemeClr val="tx1"/>
              </a:solidFill>
            </a:endParaRPr>
          </a:p>
          <a:p>
            <a:r>
              <a:rPr lang="nl-NL" dirty="0" smtClean="0">
                <a:solidFill>
                  <a:schemeClr val="tx1"/>
                </a:solidFill>
              </a:rPr>
              <a:t>Let dus op in een dierenwinkel of pension!</a:t>
            </a:r>
          </a:p>
          <a:p>
            <a:pPr lvl="1"/>
            <a:r>
              <a:rPr lang="nl-NL" dirty="0" smtClean="0">
                <a:solidFill>
                  <a:schemeClr val="tx1"/>
                </a:solidFill>
              </a:rPr>
              <a:t> Waar plaats je welk dier?</a:t>
            </a:r>
            <a:endParaRPr lang="nl-NL" dirty="0">
              <a:solidFill>
                <a:schemeClr val="tx1"/>
              </a:solidFill>
            </a:endParaRPr>
          </a:p>
        </p:txBody>
      </p:sp>
    </p:spTree>
    <p:extLst>
      <p:ext uri="{BB962C8B-B14F-4D97-AF65-F5344CB8AC3E}">
        <p14:creationId xmlns:p14="http://schemas.microsoft.com/office/powerpoint/2010/main" val="1885820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Feromonen</a:t>
            </a:r>
            <a:endParaRPr lang="nl-NL" b="1" dirty="0">
              <a:solidFill>
                <a:schemeClr val="tx2"/>
              </a:solidFill>
            </a:endParaRPr>
          </a:p>
        </p:txBody>
      </p:sp>
      <p:sp>
        <p:nvSpPr>
          <p:cNvPr id="3" name="Tijdelijke aanduiding voor inhoud 2"/>
          <p:cNvSpPr>
            <a:spLocks noGrp="1"/>
          </p:cNvSpPr>
          <p:nvPr>
            <p:ph idx="1"/>
          </p:nvPr>
        </p:nvSpPr>
        <p:spPr/>
        <p:txBody>
          <a:bodyPr>
            <a:normAutofit fontScale="92500" lnSpcReduction="10000"/>
          </a:bodyPr>
          <a:lstStyle/>
          <a:p>
            <a:r>
              <a:rPr lang="nl-NL" dirty="0" smtClean="0">
                <a:solidFill>
                  <a:schemeClr val="tx1"/>
                </a:solidFill>
              </a:rPr>
              <a:t>Feromonen zijn chemische stofjes die zowel door mensen als dieren wordt afgescheiden om een boodschap aan soortgenoten over te brengen. </a:t>
            </a:r>
          </a:p>
          <a:p>
            <a:pPr lvl="1"/>
            <a:r>
              <a:rPr lang="nl-NL" dirty="0">
                <a:solidFill>
                  <a:schemeClr val="tx1"/>
                </a:solidFill>
                <a:hlinkClick r:id="rId2"/>
              </a:rPr>
              <a:t>https://</a:t>
            </a:r>
            <a:r>
              <a:rPr lang="nl-NL" dirty="0" smtClean="0">
                <a:solidFill>
                  <a:schemeClr val="tx1"/>
                </a:solidFill>
                <a:hlinkClick r:id="rId2"/>
              </a:rPr>
              <a:t>www.youtube.com/watch?v=1ka2d0evLJ4</a:t>
            </a:r>
            <a:r>
              <a:rPr lang="nl-NL" dirty="0" smtClean="0">
                <a:solidFill>
                  <a:schemeClr val="tx1"/>
                </a:solidFill>
              </a:rPr>
              <a:t> </a:t>
            </a:r>
            <a:endParaRPr lang="nl-NL" dirty="0">
              <a:solidFill>
                <a:schemeClr val="tx1"/>
              </a:solidFill>
            </a:endParaRPr>
          </a:p>
          <a:p>
            <a:r>
              <a:rPr lang="nl-NL" dirty="0" smtClean="0">
                <a:solidFill>
                  <a:schemeClr val="tx1"/>
                </a:solidFill>
              </a:rPr>
              <a:t>Het orgaan van Jacobsen, dat in onze neus zit, vangt deze stofjes op. </a:t>
            </a:r>
          </a:p>
          <a:p>
            <a:endParaRPr lang="nl-NL" dirty="0">
              <a:solidFill>
                <a:schemeClr val="tx1"/>
              </a:solidFill>
            </a:endParaRPr>
          </a:p>
          <a:p>
            <a:r>
              <a:rPr lang="nl-NL" dirty="0" smtClean="0">
                <a:solidFill>
                  <a:schemeClr val="tx1"/>
                </a:solidFill>
              </a:rPr>
              <a:t>Dieren hebben verschillende feromonen om bijvoorbeeld aan te geven dat ze willen paren of om hun territorium mee af te bakenen. </a:t>
            </a:r>
          </a:p>
          <a:p>
            <a:endParaRPr lang="nl-NL" dirty="0" smtClean="0">
              <a:solidFill>
                <a:schemeClr val="tx1"/>
              </a:solidFill>
            </a:endParaRPr>
          </a:p>
          <a:p>
            <a:r>
              <a:rPr lang="nl-NL" dirty="0" smtClean="0">
                <a:solidFill>
                  <a:schemeClr val="tx1"/>
                </a:solidFill>
              </a:rPr>
              <a:t>Mensen hebben deze feromonen nagemaakt om zo natuurlijk gedrag te manipuleren. </a:t>
            </a:r>
            <a:endParaRPr lang="nl-NL" dirty="0">
              <a:solidFill>
                <a:schemeClr val="tx1"/>
              </a:solidFill>
            </a:endParaRPr>
          </a:p>
          <a:p>
            <a:pPr lvl="1"/>
            <a:r>
              <a:rPr lang="nl-NL" dirty="0">
                <a:solidFill>
                  <a:schemeClr val="tx1"/>
                </a:solidFill>
                <a:hlinkClick r:id="rId3"/>
              </a:rPr>
              <a:t>https://www.youtube.com/watch?v=-</a:t>
            </a:r>
            <a:r>
              <a:rPr lang="nl-NL" dirty="0" smtClean="0">
                <a:solidFill>
                  <a:schemeClr val="tx1"/>
                </a:solidFill>
                <a:hlinkClick r:id="rId3"/>
              </a:rPr>
              <a:t>7Qinxbhqhg</a:t>
            </a:r>
            <a:r>
              <a:rPr lang="nl-NL" dirty="0" smtClean="0">
                <a:solidFill>
                  <a:schemeClr val="tx1"/>
                </a:solidFill>
              </a:rPr>
              <a:t> </a:t>
            </a:r>
            <a:endParaRPr lang="nl-NL" dirty="0">
              <a:solidFill>
                <a:schemeClr val="tx1"/>
              </a:solidFill>
            </a:endParaRPr>
          </a:p>
          <a:p>
            <a:endParaRPr lang="nl-NL" dirty="0" smtClean="0">
              <a:solidFill>
                <a:schemeClr val="tx1"/>
              </a:solidFill>
            </a:endParaRPr>
          </a:p>
          <a:p>
            <a:endParaRPr lang="nl-NL" dirty="0">
              <a:solidFill>
                <a:schemeClr val="tx1"/>
              </a:solidFill>
            </a:endParaRPr>
          </a:p>
          <a:p>
            <a:endParaRPr lang="nl-NL" dirty="0">
              <a:solidFill>
                <a:schemeClr val="tx1"/>
              </a:solidFill>
            </a:endParaRPr>
          </a:p>
        </p:txBody>
      </p:sp>
    </p:spTree>
    <p:extLst>
      <p:ext uri="{BB962C8B-B14F-4D97-AF65-F5344CB8AC3E}">
        <p14:creationId xmlns:p14="http://schemas.microsoft.com/office/powerpoint/2010/main" val="3221383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925</Words>
  <Application>Microsoft Office PowerPoint</Application>
  <PresentationFormat>Breedbeeld</PresentationFormat>
  <Paragraphs>129</Paragraphs>
  <Slides>23</Slides>
  <Notes>0</Notes>
  <HiddenSlides>1</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23</vt:i4>
      </vt:variant>
    </vt:vector>
  </HeadingPairs>
  <TitlesOfParts>
    <vt:vector size="27" baseType="lpstr">
      <vt:lpstr>Arial</vt:lpstr>
      <vt:lpstr>Calibri</vt:lpstr>
      <vt:lpstr>Calibri Light</vt:lpstr>
      <vt:lpstr>Kantoorthema</vt:lpstr>
      <vt:lpstr>Huisvesting en Hygiëne</vt:lpstr>
      <vt:lpstr>Waar hebben we het vorige week over gehad?</vt:lpstr>
      <vt:lpstr>Wat gaan we deze les doen?</vt:lpstr>
      <vt:lpstr>Dierenwelzijn en de huisvesting</vt:lpstr>
      <vt:lpstr>Invloeden uit de omgeving</vt:lpstr>
      <vt:lpstr>Verlichting</vt:lpstr>
      <vt:lpstr>Geluid</vt:lpstr>
      <vt:lpstr>Geur</vt:lpstr>
      <vt:lpstr>Feromonen</vt:lpstr>
      <vt:lpstr>Gevoel</vt:lpstr>
      <vt:lpstr>5 minuten pauze</vt:lpstr>
      <vt:lpstr>Huisvesting van de hond – Pension/Asiel</vt:lpstr>
      <vt:lpstr>Huisvesting van de hond als proefdier</vt:lpstr>
      <vt:lpstr>Huisvesting van de hond als huisdier</vt:lpstr>
      <vt:lpstr>Huisvesting zonder wet &amp; regelgeving</vt:lpstr>
      <vt:lpstr>Huisvesting van een hond</vt:lpstr>
      <vt:lpstr>Binnenverblijf</vt:lpstr>
      <vt:lpstr>Buitenverblijf</vt:lpstr>
      <vt:lpstr>Honden als hobby</vt:lpstr>
      <vt:lpstr>Ga eens kijken bij de kennels op school</vt:lpstr>
      <vt:lpstr>Ga nu verder met het ontwerpen van de ideale huisvesting </vt:lpstr>
      <vt:lpstr>Waar hebben we het deze les over gehad?</vt:lpstr>
      <vt:lpstr>Volgende week</vt:lpstr>
    </vt:vector>
  </TitlesOfParts>
  <Company>AOC 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Huisvesting en Hygiëne</dc:title>
  <dc:creator>Weijden, Yorike van der</dc:creator>
  <cp:lastModifiedBy>Weijden, Yorike van der</cp:lastModifiedBy>
  <cp:revision>18</cp:revision>
  <dcterms:created xsi:type="dcterms:W3CDTF">2017-09-23T14:29:42Z</dcterms:created>
  <dcterms:modified xsi:type="dcterms:W3CDTF">2017-09-26T08:45:00Z</dcterms:modified>
</cp:coreProperties>
</file>